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046AE-97F9-4577-99A0-A379B3219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F63FF3-81BE-46BA-9CDF-B754C444C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F121AC-43F7-4D4E-933E-426FFD15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C1C3C0-08F2-491F-8BBA-154250A1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C2ABE0-893A-4021-BBA1-CF472EA3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E88DB-4F8C-485E-BEBB-3EC2A057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77310F-C305-4C86-82EB-85C08FFEF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91F56-6755-4B3D-AF5A-E118FE11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778B4C-5495-4220-8937-5A79582A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AB27D-ECB0-4347-8B44-A8C53C59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26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09255C-A85B-42F9-A220-918066925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7951F-33E4-4791-94C5-231A6AAA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37F4F4-0A11-4015-956D-CA9F94B8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B6221-8399-4721-9CE2-22BD7BF9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45E52F-5E5F-49CB-A2D4-7EE2DF6F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62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C5E31-D56E-4546-A798-A62F9475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FE1B56-330F-4C84-BE97-C6695C53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B1864-57CB-4906-A0DA-C091CE92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0AA32D-67E8-4E94-B35C-343BA256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F7B11-5699-4AEF-B7EA-683F829B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6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60CFF-A76A-4F0F-AFB4-3AD0B6B5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30CFC7-0068-4DD0-805A-B0D0879A6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E5E6A-2AE7-4A68-BF4B-A31945A3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D1BAD5-626E-42A2-BE81-74FC7FEB1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075731-F4FA-4B95-8942-A11FBCC4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81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3F10C-B3A3-4AE0-ACCE-4F53B1F3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D6845-8A41-4FD2-8376-99BF20318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179444-2579-45F1-89C4-75EC49DA8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661ECA-96CF-4704-B405-E94AE33B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B6AAC-F310-4291-B57A-5FF0C76C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8B2757-1110-47F1-8D0A-F85F4BD47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1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7C481-D48C-45A7-BF6C-63FEA4C28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0CCB1-FA1D-4868-BE38-F7AC71C4D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016DF7-D08A-409F-832A-64A9C6F40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C0C9DA-63F2-40CA-8A71-2A0C05689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E1097B-F5EC-4D4D-92F3-EE3F1A3DD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FCD8DD-E6AD-412A-BECE-B2774AF3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8A1800-520A-4EAB-9335-7A0D5BF5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B38AA9-2631-453D-ABD4-3670D10A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93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40A90-0759-4DEB-B192-732891B4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D33385-181F-4DE4-B7E1-ABCB73F2C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0E2F83-CCDE-4CCC-AF59-48F22019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3454C2-F54F-444C-9BAB-2C0ED895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13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461B5F-A154-498C-8729-C9DD9E5A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573C24-CBF9-4138-8B68-C70B04A8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28F20E-97DA-4027-A162-72745048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958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4B7AE-1E29-4FEC-A54B-4D817246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38FA5-CCC8-4CC6-BA95-0EC64ADD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CE74F3-59F5-4350-864C-1365809AD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D0559C-071C-44D0-9A41-E2563955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85E22A-D35F-49E6-BA5C-ED9164C1B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694CD7-A200-499E-8EE5-23790167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87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E63E9-6363-4620-A24A-0F967791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21834F-9FBA-4683-AC22-1B1D09D76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7B5613-58D2-47E6-8BDC-3B36FB779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FD487B-0A8E-40CF-AC84-74367683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BA2424-4670-4AEE-9D2E-D53FC3B6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8C6640-0614-4A7E-8F1F-3C21662C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86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34EA72-6B1B-480E-A40C-E6EA4EB7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4A0D46-5434-4AB1-84E5-55D52CF6D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BC3B72-67BE-4846-8CAF-1FF77FF17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612F-D9F8-4697-9608-E56AE089FDE2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033BC-A75C-4A6C-9186-27DB6F386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5EE69B-2958-4E20-9FB7-D3095D2E8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F106-CAFA-4020-8EF3-5E4E1A8F38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7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95AE20-552B-4B81-8A9A-EC10994520A4}"/>
              </a:ext>
            </a:extLst>
          </p:cNvPr>
          <p:cNvSpPr txBox="1"/>
          <p:nvPr/>
        </p:nvSpPr>
        <p:spPr>
          <a:xfrm>
            <a:off x="219074" y="249701"/>
            <a:ext cx="11753850" cy="6457511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Dot"/>
          </a:ln>
        </p:spPr>
        <p:txBody>
          <a:bodyPr wrap="square" rtlCol="0">
            <a:spAutoFit/>
          </a:bodyPr>
          <a:lstStyle/>
          <a:p>
            <a:endParaRPr lang="es-CL"/>
          </a:p>
        </p:txBody>
      </p:sp>
      <p:pic>
        <p:nvPicPr>
          <p:cNvPr id="1026" name="Picture 2" descr="Resultado de imagen de colegio manantiales de elqui la serena">
            <a:extLst>
              <a:ext uri="{FF2B5EF4-FFF2-40B4-BE49-F238E27FC236}">
                <a16:creationId xmlns:a16="http://schemas.microsoft.com/office/drawing/2014/main" id="{5C28C7C8-37F7-4DDF-AA6B-E92CD7CCA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119" y="249701"/>
            <a:ext cx="36957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E41D02C-297A-4827-B22B-442F7785C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1438" y="206572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CL" sz="4000" i="1" dirty="0">
                <a:latin typeface="Centaur" panose="02030504050205020304" pitchFamily="18" charset="0"/>
              </a:rPr>
              <a:t>Cuidados para el bienestar psicológico y emocional ante la pandemia COVID-19 </a:t>
            </a:r>
            <a:br>
              <a:rPr lang="es-CL" sz="4000" i="1" dirty="0">
                <a:latin typeface="Centaur" panose="02030504050205020304" pitchFamily="18" charset="0"/>
              </a:rPr>
            </a:br>
            <a:r>
              <a:rPr lang="es-CL" sz="4000" i="1" dirty="0">
                <a:latin typeface="Centaur" panose="02030504050205020304" pitchFamily="18" charset="0"/>
              </a:rPr>
              <a:t>(</a:t>
            </a:r>
            <a:r>
              <a:rPr lang="es-ES" sz="4000" i="1" dirty="0">
                <a:latin typeface="Centaur" panose="02030504050205020304" pitchFamily="18" charset="0"/>
              </a:rPr>
              <a:t> Organización Mundial de la Salud)</a:t>
            </a:r>
            <a:endParaRPr lang="es-CL" sz="4000" i="1" dirty="0">
              <a:latin typeface="Centaur" panose="02030504050205020304" pitchFamily="18" charset="0"/>
            </a:endParaRPr>
          </a:p>
        </p:txBody>
      </p:sp>
      <p:pic>
        <p:nvPicPr>
          <p:cNvPr id="1028" name="Picture 4" descr="Resultado de imagen de familia caricatura fondo blanco">
            <a:extLst>
              <a:ext uri="{FF2B5EF4-FFF2-40B4-BE49-F238E27FC236}">
                <a16:creationId xmlns:a16="http://schemas.microsoft.com/office/drawing/2014/main" id="{A4D38BF5-C810-4A69-8867-54E728170C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6" b="14872"/>
          <a:stretch/>
        </p:blipFill>
        <p:spPr bwMode="auto">
          <a:xfrm>
            <a:off x="7086600" y="4371828"/>
            <a:ext cx="4723757" cy="233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FAE5EA3-B53F-48A8-A9DE-783F7FB73870}"/>
              </a:ext>
            </a:extLst>
          </p:cNvPr>
          <p:cNvSpPr txBox="1"/>
          <p:nvPr/>
        </p:nvSpPr>
        <p:spPr>
          <a:xfrm>
            <a:off x="4948310" y="1176674"/>
            <a:ext cx="2295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badi Extra Light" panose="020B0204020104020204" pitchFamily="34" charset="0"/>
              </a:rPr>
              <a:t>Convivencia escolar</a:t>
            </a:r>
          </a:p>
        </p:txBody>
      </p:sp>
    </p:spTree>
    <p:extLst>
      <p:ext uri="{BB962C8B-B14F-4D97-AF65-F5344CB8AC3E}">
        <p14:creationId xmlns:p14="http://schemas.microsoft.com/office/powerpoint/2010/main" val="377321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5A49901E-4ED0-4F6D-876B-89EF6C6DA5E5}"/>
              </a:ext>
            </a:extLst>
          </p:cNvPr>
          <p:cNvSpPr txBox="1"/>
          <p:nvPr/>
        </p:nvSpPr>
        <p:spPr>
          <a:xfrm>
            <a:off x="219074" y="209944"/>
            <a:ext cx="11753850" cy="6457511"/>
          </a:xfrm>
          <a:prstGeom prst="rect">
            <a:avLst/>
          </a:prstGeom>
          <a:noFill/>
          <a:ln w="38100">
            <a:solidFill>
              <a:srgbClr val="00B0F0"/>
            </a:solidFill>
            <a:prstDash val="lgDashDot"/>
          </a:ln>
        </p:spPr>
        <p:txBody>
          <a:bodyPr wrap="square" rtlCol="0">
            <a:spAutoFit/>
          </a:bodyPr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580D5A-0F14-49AE-AF70-8E4B4A6A3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88" y="350264"/>
            <a:ext cx="5444836" cy="4544291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C540A16-8522-46BA-924D-44A482E8D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538" y="1716088"/>
            <a:ext cx="5529262" cy="4460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>
                <a:latin typeface="Centaur" panose="02030504050205020304" pitchFamily="18" charset="0"/>
              </a:rPr>
              <a:t>Por la creciente preocupación por la pandemia en estas semanas vemos el aumento de: la incertidumbre, la sensación de descontrol, la angustia, la desesperación y el pánico haciendo estragos a nivel emocional</a:t>
            </a:r>
          </a:p>
          <a:p>
            <a:pPr marL="0" indent="0" algn="ctr">
              <a:buNone/>
            </a:pPr>
            <a:r>
              <a:rPr lang="es-ES" dirty="0">
                <a:latin typeface="Centaur" panose="02030504050205020304" pitchFamily="18" charset="0"/>
              </a:rPr>
              <a:t>Por tales motivos compartimos a ustedes los siguientes </a:t>
            </a:r>
            <a:r>
              <a:rPr lang="es-ES" dirty="0" err="1">
                <a:latin typeface="Centaur" panose="02030504050205020304" pitchFamily="18" charset="0"/>
              </a:rPr>
              <a:t>tips</a:t>
            </a:r>
            <a:r>
              <a:rPr lang="es-ES" dirty="0">
                <a:latin typeface="Centaur" panose="02030504050205020304" pitchFamily="18" charset="0"/>
              </a:rPr>
              <a:t>: </a:t>
            </a:r>
            <a:endParaRPr lang="es-CL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1D8B505-CFC7-4590-8E40-21C7AE170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58" y="210203"/>
            <a:ext cx="4239491" cy="27973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8E078E3-8E45-47F2-82BB-A4D6C0DE10CD}"/>
              </a:ext>
            </a:extLst>
          </p:cNvPr>
          <p:cNvSpPr txBox="1"/>
          <p:nvPr/>
        </p:nvSpPr>
        <p:spPr>
          <a:xfrm>
            <a:off x="115097" y="528569"/>
            <a:ext cx="3334044" cy="576375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200" dirty="0">
                <a:latin typeface="Centaur" panose="02030504050205020304" pitchFamily="18" charset="0"/>
                <a:cs typeface="Aharoni" panose="02010803020104030203" pitchFamily="2" charset="-79"/>
              </a:rPr>
              <a:t>Elige dos momentos del día para informarte y limítate a 2 o 3 fuentes confiables.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200" dirty="0">
                <a:latin typeface="Centaur" panose="02030504050205020304" pitchFamily="18" charset="0"/>
                <a:cs typeface="Aharoni" panose="02010803020104030203" pitchFamily="2" charset="-79"/>
              </a:rPr>
              <a:t>Evita consumir noticias que te causen ansiedad o angustia-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200" dirty="0">
                <a:latin typeface="Centaur" panose="02030504050205020304" pitchFamily="18" charset="0"/>
                <a:cs typeface="Aharoni" panose="02010803020104030203" pitchFamily="2" charset="-79"/>
              </a:rPr>
              <a:t>Mantén tus rutinas de cuidado personal: higiene, sueño y alimentación.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200" dirty="0">
                <a:latin typeface="Centaur" panose="02030504050205020304" pitchFamily="18" charset="0"/>
                <a:cs typeface="Aharoni" panose="02010803020104030203" pitchFamily="2" charset="-79"/>
              </a:rPr>
              <a:t>Mantén contacto  con personas conocidas a través de teléfono, internet o redes sociales. </a:t>
            </a:r>
          </a:p>
          <a:p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5C56FF-53A6-41E9-9B8A-37C8BF035B26}"/>
              </a:ext>
            </a:extLst>
          </p:cNvPr>
          <p:cNvSpPr txBox="1"/>
          <p:nvPr/>
        </p:nvSpPr>
        <p:spPr>
          <a:xfrm>
            <a:off x="8243667" y="528569"/>
            <a:ext cx="3712591" cy="552069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>
                <a:latin typeface="Centaur" panose="02030504050205020304" pitchFamily="18" charset="0"/>
                <a:cs typeface="Aharoni" panose="02010803020104030203" pitchFamily="2" charset="-79"/>
              </a:rPr>
              <a:t>En el caso de los niños, se propone ayudarlos a expresar sus sentimientos, como el miedo, la tristeza, la angustia y los que puedan surgir. </a:t>
            </a:r>
          </a:p>
          <a:p>
            <a:endParaRPr lang="es-MX" sz="2200" dirty="0">
              <a:latin typeface="Centaur" panose="02030504050205020304" pitchFamily="18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200" dirty="0">
                <a:latin typeface="Centaur" panose="02030504050205020304" pitchFamily="18" charset="0"/>
                <a:cs typeface="Aharoni" panose="02010803020104030203" pitchFamily="2" charset="-79"/>
              </a:rPr>
              <a:t>La OMS dice: “Mantenga a los niños cerca de sus padres y familiares. Mantenga las rutinas tanto como sea posible, o cree nuevas rutinas, especialmente si los niños deben quedarse en casa”.</a:t>
            </a:r>
            <a:endParaRPr lang="es-CL" sz="2200" dirty="0">
              <a:latin typeface="Centaur" panose="02030504050205020304" pitchFamily="18" charset="0"/>
              <a:cs typeface="Aharoni" panose="02010803020104030203" pitchFamily="2" charset="-79"/>
            </a:endParaRPr>
          </a:p>
        </p:txBody>
      </p:sp>
      <p:pic>
        <p:nvPicPr>
          <p:cNvPr id="2050" name="Picture 2" descr="Resultado de imagen de imagen dibujo familia abrazandose">
            <a:extLst>
              <a:ext uri="{FF2B5EF4-FFF2-40B4-BE49-F238E27FC236}">
                <a16:creationId xmlns:a16="http://schemas.microsoft.com/office/drawing/2014/main" id="{4F00C7C5-456B-4DBE-862B-4F9723F8F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97" y="3429000"/>
            <a:ext cx="3206341" cy="316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3F3F6D3-468D-4FD9-A1AC-47968E401B51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latin typeface="Centaur" panose="02030504050205020304" pitchFamily="18" charset="0"/>
                <a:cs typeface="Aharoni" panose="02010803020104030203" pitchFamily="2" charset="-79"/>
              </a:rPr>
              <a:t>La OMS dice: “Mantenga a los niños cerca de sus padres y familiares. Mantenga las rutinas tanto como sea posible, o cree nuevas rutinas, especialmente si los niños deben quedarse en casa”.</a:t>
            </a:r>
            <a:endParaRPr lang="es-CL" dirty="0">
              <a:latin typeface="Centaur" panose="020305040502050203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419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562F464D-5958-42DB-84B0-03141CBF4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18861"/>
            <a:ext cx="3056201" cy="30757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3A19C6A-1EB0-4F60-AC63-3FDA03C16943}"/>
              </a:ext>
            </a:extLst>
          </p:cNvPr>
          <p:cNvSpPr txBox="1"/>
          <p:nvPr/>
        </p:nvSpPr>
        <p:spPr>
          <a:xfrm>
            <a:off x="3513401" y="880550"/>
            <a:ext cx="6935374" cy="5730002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latin typeface="Centaur" panose="02030504050205020304" pitchFamily="18" charset="0"/>
              </a:rPr>
              <a:t>El consejo de mantener un horario. Diseñar o mas bien encontrar una nueva rutina para estos días mirando las necesidades de los niños, niñas y adultos pero también considerando que esta es una experiencia inusual  y compleja por lo que no es momento se sobre exigir ni a los niños (as) ni a los adultos.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>
                <a:latin typeface="Centaur" panose="02030504050205020304" pitchFamily="18" charset="0"/>
              </a:rPr>
              <a:t>Por ejemplo por la mañana hacen las tareas, deberes (ordenar su habitación, alimentar mascotas, entre otros.), después de comer vemos una película, y por la tarde aprovechamos la situación para hacer actividades especiales en familia.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8011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534D7-4013-495B-88DB-E7A4FB4B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89"/>
            <a:ext cx="10515600" cy="1325563"/>
          </a:xfrm>
          <a:noFill/>
        </p:spPr>
        <p:txBody>
          <a:bodyPr>
            <a:normAutofit/>
          </a:bodyPr>
          <a:lstStyle/>
          <a:p>
            <a:r>
              <a:rPr lang="es-CL" b="1" i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aur" panose="02030504050205020304" pitchFamily="18" charset="0"/>
              </a:rPr>
              <a:t>¿Cómo informar y proteger a tu hijo e hija?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7DBD5-F607-499A-866B-4A860F03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57" y="1400585"/>
            <a:ext cx="10698480" cy="1086460"/>
          </a:xfrm>
        </p:spPr>
        <p:txBody>
          <a:bodyPr>
            <a:normAutofit lnSpcReduction="10000"/>
          </a:bodyPr>
          <a:lstStyle/>
          <a:p>
            <a:r>
              <a:rPr lang="es-CL" sz="2000" i="1" u="sng" dirty="0">
                <a:solidFill>
                  <a:schemeClr val="accent2">
                    <a:lumMod val="75000"/>
                  </a:schemeClr>
                </a:solidFill>
                <a:latin typeface="Centaur" panose="02030504050205020304" pitchFamily="18" charset="0"/>
              </a:rPr>
              <a:t>¿</a:t>
            </a:r>
            <a:r>
              <a:rPr lang="es-CL" sz="2400" i="1" u="sng" dirty="0">
                <a:solidFill>
                  <a:schemeClr val="accent2">
                    <a:lumMod val="75000"/>
                  </a:schemeClr>
                </a:solidFill>
                <a:latin typeface="Centaur" panose="02030504050205020304" pitchFamily="18" charset="0"/>
              </a:rPr>
              <a:t>Cómo explicárselo a los niños y niñas?</a:t>
            </a:r>
          </a:p>
          <a:p>
            <a:r>
              <a:rPr lang="es-CL" sz="2000" dirty="0">
                <a:latin typeface="Centaur" panose="02030504050205020304" pitchFamily="18" charset="0"/>
              </a:rPr>
              <a:t>Los niños tienen una serie de características psicológicas, evolutivas y emocionales que debemos conocer los adultos, para entenderles y que nos puedan comprender, recibiendo la información adecuada y adaptada. </a:t>
            </a:r>
          </a:p>
          <a:p>
            <a:pPr marL="457200" lvl="1" indent="0">
              <a:buNone/>
            </a:pPr>
            <a:endParaRPr lang="es-CL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951D98B-1B97-41DC-AECC-6A07A76570CE}"/>
              </a:ext>
            </a:extLst>
          </p:cNvPr>
          <p:cNvSpPr txBox="1"/>
          <p:nvPr/>
        </p:nvSpPr>
        <p:spPr>
          <a:xfrm>
            <a:off x="6217920" y="2923461"/>
            <a:ext cx="4988242" cy="2485787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000" i="1" dirty="0">
                <a:latin typeface="Centaur" panose="02030504050205020304" pitchFamily="18" charset="0"/>
              </a:rPr>
              <a:t>Explicar: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000" dirty="0">
                <a:latin typeface="Centaur" panose="02030504050205020304" pitchFamily="18" charset="0"/>
              </a:rPr>
              <a:t>Utilizar un lenguaje adaptado para la 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000" dirty="0">
                <a:latin typeface="Centaur" panose="02030504050205020304" pitchFamily="18" charset="0"/>
              </a:rPr>
              <a:t>Promover un espacio de encuentro para la comunicación  con ellos, donde se sientan seguros y tranquilos para expresar, escuchar y preguntar.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>
              <a:latin typeface="Centaur" panose="020305040502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ACED304-BE92-494F-ACBB-582E263FE19E}"/>
              </a:ext>
            </a:extLst>
          </p:cNvPr>
          <p:cNvSpPr txBox="1"/>
          <p:nvPr/>
        </p:nvSpPr>
        <p:spPr>
          <a:xfrm>
            <a:off x="655320" y="2957513"/>
            <a:ext cx="4373879" cy="2451735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000" i="1" dirty="0">
                <a:latin typeface="Centaur" panose="02030504050205020304" pitchFamily="18" charset="0"/>
              </a:rPr>
              <a:t>Informar: </a:t>
            </a:r>
          </a:p>
          <a:p>
            <a:pPr lvl="1" algn="just"/>
            <a:r>
              <a:rPr lang="es-CL" sz="2000" dirty="0">
                <a:latin typeface="Centaur" panose="02030504050205020304" pitchFamily="18" charset="0"/>
              </a:rPr>
              <a:t>Preguntarles que información sabe, posibles dudas o temores relacionada con el virus, así como información errónea  que han escuchado o malinterpretado. </a:t>
            </a:r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B831CD7-6B05-4B83-8FD2-1D9986DB5D18}"/>
              </a:ext>
            </a:extLst>
          </p:cNvPr>
          <p:cNvSpPr txBox="1"/>
          <p:nvPr/>
        </p:nvSpPr>
        <p:spPr>
          <a:xfrm>
            <a:off x="219074" y="249701"/>
            <a:ext cx="11753850" cy="6457511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Dot"/>
          </a:ln>
        </p:spPr>
        <p:txBody>
          <a:bodyPr wrap="square" rtlCol="0"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395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384D3C2-8F90-4D0F-9392-F9D0F8394FFA}"/>
              </a:ext>
            </a:extLst>
          </p:cNvPr>
          <p:cNvSpPr txBox="1"/>
          <p:nvPr/>
        </p:nvSpPr>
        <p:spPr>
          <a:xfrm>
            <a:off x="6740842" y="360426"/>
            <a:ext cx="4588193" cy="2553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entaur" panose="02030504050205020304" pitchFamily="18" charset="0"/>
              </a:rPr>
              <a:t>Dejar un momento del día para estar todos juntos  y agradecer por algo positivo que haya ocurrido en el día, meditar, o solo enviarle buenas energías a los equipos de salud que están afrontando la emergencia.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EA34BC-5379-4636-81F6-451F3DE9A656}"/>
              </a:ext>
            </a:extLst>
          </p:cNvPr>
          <p:cNvSpPr txBox="1"/>
          <p:nvPr/>
        </p:nvSpPr>
        <p:spPr>
          <a:xfrm>
            <a:off x="6697980" y="3555826"/>
            <a:ext cx="5110162" cy="29625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entaur" panose="02030504050205020304" pitchFamily="18" charset="0"/>
              </a:rPr>
              <a:t>Recordar diariamente a los niños (a) y también a nosotros que es muy importante lo que estamos haciendo  al quedarnos en casa para protegernos pero también para proteger a quienes están en mas riesgo  y a todos los que están afuera trabajando para ayudarnos.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BA747C8-28AF-4703-B8A8-AAD5C1B4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"/>
            <a:ext cx="6229350" cy="655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58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527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Abadi Extra Light</vt:lpstr>
      <vt:lpstr>Arial</vt:lpstr>
      <vt:lpstr>Calibri</vt:lpstr>
      <vt:lpstr>Calibri Light</vt:lpstr>
      <vt:lpstr>Centaur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¿Cómo informar y proteger a tu hijo e hija?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Jenifer meneses Alvarado</dc:creator>
  <cp:lastModifiedBy>Jenifer meneses Alvarado</cp:lastModifiedBy>
  <cp:revision>20</cp:revision>
  <dcterms:created xsi:type="dcterms:W3CDTF">2020-03-20T01:07:06Z</dcterms:created>
  <dcterms:modified xsi:type="dcterms:W3CDTF">2020-03-23T17:20:52Z</dcterms:modified>
</cp:coreProperties>
</file>